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 algn="l"/>
            <a:r>
              <a:rPr lang="x-none" altLang="en-US"/>
              <a:t>Substitution models &amp; discrete character evolution</a:t>
            </a:r>
            <a:endParaRPr lang="x-none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315" y="292735"/>
            <a:ext cx="8027670" cy="6067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2570" y="-93980"/>
            <a:ext cx="8312785" cy="3283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2967355"/>
            <a:ext cx="265049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05" y="2958465"/>
            <a:ext cx="3655695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5" y="2961640"/>
            <a:ext cx="2048510" cy="1467485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185420" y="2952115"/>
            <a:ext cx="216725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Double Bracket 12"/>
          <p:cNvSpPr/>
          <p:nvPr/>
        </p:nvSpPr>
        <p:spPr>
          <a:xfrm>
            <a:off x="2546985" y="2964180"/>
            <a:ext cx="275399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Double Bracket 13"/>
          <p:cNvSpPr/>
          <p:nvPr/>
        </p:nvSpPr>
        <p:spPr>
          <a:xfrm>
            <a:off x="5363845" y="2912745"/>
            <a:ext cx="363664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694815"/>
            <a:ext cx="8833485" cy="2141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3919220"/>
            <a:ext cx="320548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7770" y="1476375"/>
            <a:ext cx="6268720" cy="534797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Among-site rate variation</a:t>
            </a:r>
            <a:endParaRPr lang="x-none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5" name="Shape 515"/>
          <p:cNvPicPr preferRelativeResize="0">
            <a:picLocks noChangeAspect="1"/>
          </p:cNvPicPr>
          <p:nvPr>
            <p:ph idx="1"/>
          </p:nvPr>
        </p:nvPicPr>
        <p:blipFill>
          <a:blip r:embed="rId1">
            <a:lum bright="-90000" contrast="96000"/>
          </a:blip>
          <a:stretch>
            <a:fillRect/>
          </a:stretch>
        </p:blipFill>
        <p:spPr>
          <a:xfrm>
            <a:off x="-8255" y="-152400"/>
            <a:ext cx="952500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2">
            <a:lum bright="-100000" contrast="100000"/>
          </a:blip>
          <a:stretch>
            <a:fillRect/>
          </a:stretch>
        </p:blipFill>
        <p:spPr>
          <a:xfrm>
            <a:off x="-26035" y="3009265"/>
            <a:ext cx="9626600" cy="338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Site-specific rates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grayscl/>
            <a:lum contrast="30000"/>
          </a:blip>
          <a:srcRect b="4501"/>
          <a:stretch>
            <a:fillRect/>
          </a:stretch>
        </p:blipFill>
        <p:spPr>
          <a:xfrm>
            <a:off x="176530" y="2113280"/>
            <a:ext cx="8587740" cy="34086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195" y="171450"/>
            <a:ext cx="8721725" cy="65925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65" y="62865"/>
            <a:ext cx="9003665" cy="66782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35" y="46355"/>
            <a:ext cx="8785860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51131"/>
            <a:ext cx="7886712" cy="1325565"/>
          </a:xfrm>
        </p:spPr>
        <p:txBody>
          <a:bodyPr/>
          <a:p>
            <a:r>
              <a:rPr lang="x-none" altLang="en-US"/>
              <a:t>Poisson Process</a:t>
            </a:r>
            <a:endParaRPr lang="x-none" alt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805" y="3023870"/>
            <a:ext cx="7007225" cy="5715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89990" y="2547620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52090" y="2544445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67685" y="2549525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883275" y="2543810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61810" y="2540635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1781810" y="2542540"/>
            <a:ext cx="327025" cy="1499235"/>
          </a:xfrm>
          <a:prstGeom prst="leftBrace">
            <a:avLst>
              <a:gd name="adj1" fmla="val 8333"/>
              <a:gd name="adj2" fmla="val 5002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32080" y="3773170"/>
            <a:ext cx="37795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Interinterval time ~ Exponential (</a:t>
            </a:r>
            <a:r>
              <a:rPr lang="x-none" altLang="en-US">
                <a:latin typeface="Arial" charset="0"/>
                <a:cs typeface="Arial" charset="0"/>
              </a:rPr>
              <a:t>λ)</a:t>
            </a:r>
            <a:endParaRPr lang="x-none" altLang="en-US">
              <a:latin typeface="Arial" charset="0"/>
              <a:cs typeface="Arial" charset="0"/>
            </a:endParaRPr>
          </a:p>
          <a:p>
            <a:pPr algn="ctr"/>
            <a:r>
              <a:rPr lang="x-none" altLang="en-US">
                <a:latin typeface="Arial" charset="0"/>
                <a:cs typeface="Arial" charset="0"/>
              </a:rPr>
              <a:t>Mean = 1/</a:t>
            </a:r>
            <a:r>
              <a:rPr lang="x-none" altLang="en-US">
                <a:latin typeface="Arial" charset="0"/>
                <a:cs typeface="Arial" charset="0"/>
                <a:sym typeface="+mn-ea"/>
              </a:rPr>
              <a:t>λ</a:t>
            </a:r>
            <a:endParaRPr lang="x-none" altLang="en-US">
              <a:latin typeface="Arial" charset="0"/>
              <a:cs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4467225"/>
            <a:ext cx="2875280" cy="2299970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5400000">
            <a:off x="3909695" y="-1013460"/>
            <a:ext cx="327025" cy="6725920"/>
          </a:xfrm>
          <a:prstGeom prst="leftBrace">
            <a:avLst>
              <a:gd name="adj1" fmla="val 8333"/>
              <a:gd name="adj2" fmla="val 500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264410" y="1424940"/>
            <a:ext cx="37325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charset="0"/>
                <a:cs typeface="Arial" charset="0"/>
              </a:rPr>
              <a:t>Expected number of events ~ Poisson (</a:t>
            </a:r>
            <a:r>
              <a:rPr lang="x-none" altLang="en-US">
                <a:latin typeface="Arial" charset="0"/>
                <a:cs typeface="Arial" charset="0"/>
                <a:sym typeface="+mn-ea"/>
              </a:rPr>
              <a:t>λt) </a:t>
            </a:r>
            <a:endParaRPr lang="x-none" altLang="en-US">
              <a:latin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35" y="4316730"/>
            <a:ext cx="3083560" cy="23799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4634865" y="3841115"/>
            <a:ext cx="3779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charset="0"/>
                <a:cs typeface="Arial" charset="0"/>
              </a:rPr>
              <a:t>Jukes Cantor (JC69)</a:t>
            </a:r>
            <a:endParaRPr lang="x-none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-13970"/>
            <a:ext cx="8973185" cy="67983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Invariable sites model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Every site has a probability, </a:t>
            </a:r>
            <a:r>
              <a:rPr lang="x-none" altLang="en-US" i="1"/>
              <a:t>P</a:t>
            </a:r>
            <a:r>
              <a:rPr lang="x-none" altLang="en-US" i="1" baseline="-25000"/>
              <a:t>invar</a:t>
            </a:r>
            <a:r>
              <a:rPr lang="x-none" altLang="en-US"/>
              <a:t> of being </a:t>
            </a:r>
            <a:r>
              <a:rPr lang="x-none" altLang="en-US" i="1"/>
              <a:t>invariant</a:t>
            </a:r>
            <a:endParaRPr lang="x-none" altLang="en-US" i="1"/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 i="1">
                <a:sym typeface="+mn-ea"/>
              </a:rPr>
              <a:t>P</a:t>
            </a:r>
            <a:r>
              <a:rPr lang="x-none" altLang="en-US" i="1" baseline="-25000">
                <a:sym typeface="+mn-ea"/>
              </a:rPr>
              <a:t>invar</a:t>
            </a:r>
            <a:r>
              <a:rPr lang="x-none" altLang="en-US">
                <a:sym typeface="+mn-ea"/>
              </a:rPr>
              <a:t> estimated from the data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Every site gets its likelihood estimated in two parts: If it were invariant &amp; variable (as normal)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Often designated "+I" (e.g. HKY85 + I)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1" y="109221"/>
            <a:ext cx="7886712" cy="1325565"/>
          </a:xfrm>
        </p:spPr>
        <p:txBody>
          <a:bodyPr/>
          <a:p>
            <a:r>
              <a:rPr lang="x-none" altLang="en-US"/>
              <a:t>Gamma-distributed rates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95" y="1472565"/>
            <a:ext cx="4798695" cy="524256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x-none" altLang="en-US"/>
              <a:t>Rate categories set by a discrete gamma distribution (e.g. 4 rate categories)</a:t>
            </a:r>
            <a:endParaRPr lang="x-none" altLang="en-US"/>
          </a:p>
          <a:p>
            <a:pPr marL="0" indent="0">
              <a:buNone/>
            </a:pPr>
            <a:br>
              <a:rPr lang="x-none" altLang="en-US"/>
            </a:br>
            <a:r>
              <a:rPr lang="x-none" altLang="en-US"/>
              <a:t>Estimate </a:t>
            </a:r>
            <a:r>
              <a:rPr lang="x-none" altLang="en-US" i="1">
                <a:cs typeface="Arial" charset="0"/>
              </a:rPr>
              <a:t>α</a:t>
            </a:r>
            <a:endParaRPr lang="x-none" altLang="en-US" i="1">
              <a:cs typeface="Arial" charset="0"/>
            </a:endParaRPr>
          </a:p>
          <a:p>
            <a:pPr marL="0" indent="0">
              <a:buNone/>
            </a:pPr>
            <a:endParaRPr lang="x-none" altLang="en-US" i="1">
              <a:cs typeface="Arial" charset="0"/>
            </a:endParaRPr>
          </a:p>
          <a:p>
            <a:pPr marL="0" indent="0">
              <a:buNone/>
            </a:pPr>
            <a:r>
              <a:rPr lang="x-none" altLang="en-US">
                <a:cs typeface="Arial" charset="0"/>
              </a:rPr>
              <a:t>Site likelihoods calculated for each rate category and summed</a:t>
            </a:r>
            <a:endParaRPr lang="x-none" altLang="en-US">
              <a:cs typeface="Arial" charset="0"/>
            </a:endParaRPr>
          </a:p>
          <a:p>
            <a:pPr marL="0" indent="0">
              <a:buNone/>
            </a:pPr>
            <a:endParaRPr lang="x-none" altLang="en-US">
              <a:cs typeface="Arial" charset="0"/>
            </a:endParaRPr>
          </a:p>
          <a:p>
            <a:pPr marL="0" indent="0">
              <a:buNone/>
            </a:pPr>
            <a:r>
              <a:rPr lang="x-none" altLang="en-US">
                <a:cs typeface="Arial" charset="0"/>
              </a:rPr>
              <a:t>"+G" </a:t>
            </a:r>
            <a:endParaRPr lang="x-none" altLang="en-US">
              <a:cs typeface="Arial" charset="0"/>
            </a:endParaRPr>
          </a:p>
          <a:p>
            <a:pPr marL="0" indent="0">
              <a:buNone/>
            </a:pPr>
            <a:r>
              <a:rPr lang="x-none" altLang="en-US">
                <a:cs typeface="Arial" charset="0"/>
              </a:rPr>
              <a:t>(e.g. HKY85 + I + G)</a:t>
            </a:r>
            <a:endParaRPr lang="x-none" altLang="en-US"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560" y="2469515"/>
            <a:ext cx="3982085" cy="32169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35" y="263525"/>
            <a:ext cx="8642350" cy="1325880"/>
          </a:xfrm>
        </p:spPr>
        <p:txBody>
          <a:bodyPr/>
          <a:p>
            <a:r>
              <a:rPr lang="x-none" altLang="en-US" sz="3600"/>
              <a:t>Discretizing the Gamma distribution</a:t>
            </a:r>
            <a:endParaRPr lang="x-none" alt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0" y="1517015"/>
            <a:ext cx="87420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71" y="19240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OK...but how do we decide which model to use?!?!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8095" y="1424305"/>
            <a:ext cx="5252720" cy="52285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43028"/>
            <a:ext cx="7886712" cy="4351344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400"/>
              <a:t>Ideally, fit all models while simultaneously estimating tree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More practical: 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Start with a not-too-bad tree, fit all the possible models, rank them by some criterion, pick the best one and use in a full analysis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Criteria: Likelihood ratio test, Akaike Information Criterion, Bayesian Information Criterion, Decision Theory, Bayesian model selection, Bayesian hypothesis testing or model averaging </a:t>
            </a:r>
            <a:endParaRPr lang="x-none" altLang="en-US" sz="2400"/>
          </a:p>
        </p:txBody>
      </p:sp>
      <p:sp>
        <p:nvSpPr>
          <p:cNvPr id="4" name="Title 3"/>
          <p:cNvSpPr/>
          <p:nvPr>
            <p:ph type="title"/>
          </p:nvPr>
        </p:nvSpPr>
        <p:spPr>
          <a:xfrm>
            <a:off x="617856" y="-75564"/>
            <a:ext cx="7886712" cy="1325565"/>
          </a:xfrm>
        </p:spPr>
        <p:txBody>
          <a:bodyPr/>
          <a:p>
            <a:r>
              <a:rPr lang="x-none" altLang="en-US"/>
              <a:t>Model testing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1. All substitutions equally likely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3. Every site has equal probability of substitution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4. Process is constant through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210" y="-107315"/>
            <a:ext cx="3963670" cy="1325880"/>
          </a:xfrm>
        </p:spPr>
        <p:txBody>
          <a:bodyPr/>
          <a:p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254000" y="566420"/>
            <a:ext cx="8486775" cy="51733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 sz="2400"/>
              <a:t>1. All substitutions equally likely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Add more parameters to Q matrix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2. Base frequencies equal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Allow for unequal state frequencies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3. Every site has equal probability of substitution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Different Q matrices for different sites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4. Process is constant through time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Different Q matrices for different branches/epochs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5. Sites are independent of each other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...it's complicated...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6. Substitution is Markovian (memoryless)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...it's very complicated...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7. All sites have the same evolutionary history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	Coalescent theory</a:t>
            </a:r>
            <a:endParaRPr lang="x-none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Our general CTMP model:</a:t>
            </a:r>
            <a:endParaRPr lang="x-none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2655" y="1628775"/>
            <a:ext cx="6982460" cy="4833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" y="2349500"/>
            <a:ext cx="3504565" cy="1325880"/>
          </a:xfrm>
        </p:spPr>
        <p:txBody>
          <a:bodyPr>
            <a:noAutofit/>
          </a:bodyPr>
          <a:p>
            <a:r>
              <a:rPr lang="x-none" altLang="en-US" sz="3200"/>
              <a:t>How many parameters for each?</a:t>
            </a:r>
            <a:br>
              <a:rPr lang="x-none" altLang="en-US" sz="3200"/>
            </a:br>
            <a:br>
              <a:rPr lang="x-none" altLang="en-US" sz="3200"/>
            </a:br>
            <a:r>
              <a:rPr lang="x-none" altLang="en-US" sz="3200"/>
              <a:t>What do the models suggest about evolution?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652"/>
          <a:stretch>
            <a:fillRect/>
          </a:stretch>
        </p:blipFill>
        <p:spPr>
          <a:xfrm>
            <a:off x="3439160" y="516890"/>
            <a:ext cx="5660390" cy="329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85" y="3580130"/>
            <a:ext cx="5705475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" y="79375"/>
            <a:ext cx="9059545" cy="1325880"/>
          </a:xfrm>
        </p:spPr>
        <p:txBody>
          <a:bodyPr/>
          <a:p>
            <a:pPr algn="ctr"/>
            <a:r>
              <a:rPr lang="x-none" altLang="en-US" sz="3200"/>
              <a:t>Dealing with among-site and time-heterogeneity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6610" y="1267460"/>
            <a:ext cx="7164070" cy="5363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4420" y="349567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36015" y="628459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345" y="318770"/>
            <a:ext cx="8983345" cy="4780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1480" y="82550"/>
            <a:ext cx="5805170" cy="6477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</Words>
  <Application>Kingsoft Office WPP</Application>
  <PresentationFormat>Widescreen</PresentationFormat>
  <Paragraphs>90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Theme</vt:lpstr>
      <vt:lpstr>Substitution models &amp; discrete character evolution</vt:lpstr>
      <vt:lpstr>Poisson Point Process</vt:lpstr>
      <vt:lpstr>Back to biology - Are JC69's assumptions realistic? </vt:lpstr>
      <vt:lpstr>Can we relax any of these assumptions? </vt:lpstr>
      <vt:lpstr>Our general CTMP model:</vt:lpstr>
      <vt:lpstr>How many parameters for each?  What do the models suggest about evolution?</vt:lpstr>
      <vt:lpstr>Dealing with among-site and time-heterogeneity</vt:lpstr>
      <vt:lpstr>PowerPoint 演示文稿</vt:lpstr>
      <vt:lpstr>PowerPoint 演示文稿</vt:lpstr>
      <vt:lpstr>PowerPoint 演示文稿</vt:lpstr>
      <vt:lpstr>PowerPoint 演示文稿</vt:lpstr>
      <vt:lpstr>General Time-Reversible Model</vt:lpstr>
      <vt:lpstr>General Time-Reversible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Substitution models &amp; discrete character evolution</dc:title>
  <dc:creator>juyeda</dc:creator>
  <cp:lastModifiedBy>juyeda</cp:lastModifiedBy>
  <cp:revision>7</cp:revision>
  <dcterms:created xsi:type="dcterms:W3CDTF">2018-09-12T19:51:50Z</dcterms:created>
  <dcterms:modified xsi:type="dcterms:W3CDTF">2018-09-12T19:51:50Z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